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330" r:id="rId3"/>
    <p:sldId id="339" r:id="rId4"/>
    <p:sldId id="373" r:id="rId5"/>
    <p:sldId id="389" r:id="rId6"/>
    <p:sldId id="390" r:id="rId7"/>
    <p:sldId id="388" r:id="rId8"/>
    <p:sldId id="385" r:id="rId9"/>
    <p:sldId id="387" r:id="rId10"/>
    <p:sldId id="391" r:id="rId11"/>
    <p:sldId id="378" r:id="rId12"/>
    <p:sldId id="392" r:id="rId13"/>
    <p:sldId id="394" r:id="rId14"/>
    <p:sldId id="372" r:id="rId15"/>
    <p:sldId id="393" r:id="rId16"/>
    <p:sldId id="381" r:id="rId17"/>
    <p:sldId id="295" r:id="rId1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FF00FF"/>
    <a:srgbClr val="E9EDF3"/>
    <a:srgbClr val="E9EDFF"/>
    <a:srgbClr val="CCCCFF"/>
    <a:srgbClr val="D1D1FF"/>
    <a:srgbClr val="D0D8E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6" autoAdjust="0"/>
    <p:restoredTop sz="94660"/>
  </p:normalViewPr>
  <p:slideViewPr>
    <p:cSldViewPr>
      <p:cViewPr>
        <p:scale>
          <a:sx n="80" d="100"/>
          <a:sy n="80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C45A1F-C9C0-4752-91CF-25407A1C12E6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3321826-7A19-421A-B369-EF8B1005A7A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5453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8AE5-A0B5-4609-9711-E5D06804B3DB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45F6D-92C5-4CE8-BE96-CC59FF4463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4417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46236-2471-4D39-80AE-698C41B41C78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6F83-098F-401F-87BF-89B1FDAB0A2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13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528F-6F24-426D-BE92-AE928E09343C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C8D9C-F637-4F4D-83F7-4C2D017733C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9533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ulo e Texto_Voluntá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315913" y="168275"/>
            <a:ext cx="7208837" cy="725488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Rectangle 61"/>
          <p:cNvSpPr/>
          <p:nvPr userDrawn="1"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rgbClr val="FF22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Imagem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7401" y="168275"/>
            <a:ext cx="1308582" cy="800854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reflection stA="0" endPos="65000" dist="50800" dir="5400000" sy="-100000" algn="bl" rotWithShape="0"/>
          </a:effectLst>
          <a:extLst/>
        </p:spPr>
      </p:pic>
      <p:sp>
        <p:nvSpPr>
          <p:cNvPr id="7" name="Rectangle 61"/>
          <p:cNvSpPr/>
          <p:nvPr userDrawn="1"/>
        </p:nvSpPr>
        <p:spPr>
          <a:xfrm flipH="1">
            <a:off x="182563" y="0"/>
            <a:ext cx="133350" cy="6858000"/>
          </a:xfrm>
          <a:prstGeom prst="rect">
            <a:avLst/>
          </a:prstGeom>
          <a:solidFill>
            <a:srgbClr val="FF2209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2" descr="C:\Users\camila\Desktop\COMUNICACAO\INSTITUCIONAL\MARCA_PADRONIZACAO\COMUNICACAO_PADRAOUWB\LOGOS\viva_unido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0188" y="6438900"/>
            <a:ext cx="1096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168374"/>
            <a:ext cx="8263830" cy="69331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3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10" name="Espaço Reservado para Conteúdo 17"/>
          <p:cNvSpPr>
            <a:spLocks noGrp="1"/>
          </p:cNvSpPr>
          <p:nvPr>
            <p:ph sz="quarter" idx="10"/>
          </p:nvPr>
        </p:nvSpPr>
        <p:spPr>
          <a:xfrm>
            <a:off x="627955" y="1268760"/>
            <a:ext cx="8264525" cy="50089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>
                <a:solidFill>
                  <a:srgbClr val="002060"/>
                </a:solidFill>
              </a:defRPr>
            </a:lvl1pPr>
            <a:lvl2pPr marL="457200" indent="0">
              <a:buNone/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A32156-19FC-444A-9F02-15676E1B2BB7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6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3281" y="5807529"/>
            <a:ext cx="1308582" cy="800854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reflection stA="0" endPos="65000" dist="50800" dir="5400000" sy="-100000" algn="bl" rotWithShape="0"/>
          </a:effectLst>
          <a:extLst/>
        </p:spPr>
      </p:pic>
      <p:sp>
        <p:nvSpPr>
          <p:cNvPr id="3" name="Retângulo 2"/>
          <p:cNvSpPr/>
          <p:nvPr userDrawn="1"/>
        </p:nvSpPr>
        <p:spPr>
          <a:xfrm>
            <a:off x="355600" y="325438"/>
            <a:ext cx="8405813" cy="5278437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180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ulo e Texto Institucional_ PrimeiraInfanc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315913" y="168275"/>
            <a:ext cx="7208837" cy="725488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ctangle 61"/>
          <p:cNvSpPr/>
          <p:nvPr userDrawn="1"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rgbClr val="7C81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Imagem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7401" y="168275"/>
            <a:ext cx="1308582" cy="800854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1"/>
          <p:cNvSpPr/>
          <p:nvPr userDrawn="1"/>
        </p:nvSpPr>
        <p:spPr>
          <a:xfrm flipH="1">
            <a:off x="182563" y="0"/>
            <a:ext cx="133350" cy="6858000"/>
          </a:xfrm>
          <a:prstGeom prst="rect">
            <a:avLst/>
          </a:prstGeom>
          <a:solidFill>
            <a:srgbClr val="0C157E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2" descr="C:\Users\camila\Desktop\COMUNICACAO\INSTITUCIONAL\MARCA_PADRONIZACAO\COMUNICACAO_PADRAOUWB\LOGOS\viva_unido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0188" y="6438900"/>
            <a:ext cx="1096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168374"/>
            <a:ext cx="8263830" cy="69331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3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15" name="Espaço Reservado para Conteúdo 17"/>
          <p:cNvSpPr>
            <a:spLocks noGrp="1"/>
          </p:cNvSpPr>
          <p:nvPr>
            <p:ph sz="quarter" idx="10"/>
          </p:nvPr>
        </p:nvSpPr>
        <p:spPr>
          <a:xfrm>
            <a:off x="627955" y="1268760"/>
            <a:ext cx="8264525" cy="50089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>
                <a:solidFill>
                  <a:srgbClr val="002060"/>
                </a:solidFill>
              </a:defRPr>
            </a:lvl1pPr>
            <a:lvl2pPr marL="457200" indent="0">
              <a:buNone/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494A55-C5E5-41D2-8587-983E5B1AF674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11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ópico_Voluntá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 userDrawn="1"/>
        </p:nvSpPr>
        <p:spPr>
          <a:xfrm>
            <a:off x="1835150" y="5019675"/>
            <a:ext cx="6265863" cy="10017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Retângulo 3"/>
          <p:cNvSpPr/>
          <p:nvPr userDrawn="1"/>
        </p:nvSpPr>
        <p:spPr>
          <a:xfrm>
            <a:off x="839788" y="5160963"/>
            <a:ext cx="1284287" cy="719137"/>
          </a:xfrm>
          <a:prstGeom prst="rect">
            <a:avLst/>
          </a:prstGeom>
          <a:solidFill>
            <a:srgbClr val="FF22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5" name="Imagem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7401" y="168275"/>
            <a:ext cx="1308582" cy="800854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camila\Desktop\COMUNICACAO\INSTITUCIONAL\MARCA_PADRONIZACAO\COMUNICACAO_PADRAOUWB\LOGOS\viva_unido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0188" y="6438900"/>
            <a:ext cx="1096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Conteúdo 7"/>
          <p:cNvSpPr>
            <a:spLocks noGrp="1"/>
          </p:cNvSpPr>
          <p:nvPr>
            <p:ph sz="quarter" idx="10"/>
          </p:nvPr>
        </p:nvSpPr>
        <p:spPr>
          <a:xfrm>
            <a:off x="2139524" y="5019676"/>
            <a:ext cx="5977285" cy="10017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03212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93F0-AF5D-49ED-8B33-79B78F76AC43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3DEB-862B-4775-B497-AB400D88B0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641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F2CE4-EBA1-4E21-8346-10DFE67B3BCF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C7E-4FAE-4877-8923-DA01EF6186F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5422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83F3A-F139-4EA7-A89D-82DA6D1A7A3E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2D329-EC2A-495E-8834-4744793A72D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1805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5822-C151-4A36-96D0-79CBDBE6BA5A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70199-CC17-49F2-A9F0-350E67A00B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1115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E4D2-9B14-4B7D-B3C4-E99986D1AF43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FA341-DC1D-436A-AB69-B880F3B90D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632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AF14-180F-4629-AD09-FC36E1AEEB67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63EAE-B8FB-4994-86F3-EE65F875B34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365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2C4A9-30EC-46A7-A64C-2E1AF2C986BA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6E21-A348-447E-A304-87490E37031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931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5EE7-9CEB-42C6-9DFD-E927F3FF8DA9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5C5A1-E942-46D4-AFC7-1B7D09AD665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76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C449A9-5D3F-4B8F-9A91-49F6AB452AB2}" type="datetimeFigureOut">
              <a:rPr lang="pt-BR"/>
              <a:pPr>
                <a:defRPr/>
              </a:pPr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821D624-33FF-499B-BB95-8406A2F4AD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5" r:id="rId13"/>
    <p:sldLayoutId id="2147483897" r:id="rId14"/>
    <p:sldLayoutId id="2147483898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" name="Retângulo 3"/>
          <p:cNvSpPr/>
          <p:nvPr/>
        </p:nvSpPr>
        <p:spPr>
          <a:xfrm>
            <a:off x="222250" y="260350"/>
            <a:ext cx="8742363" cy="52562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196" name="Picture 2" descr="C:\Users\camila\Desktop\COMUNICACAO\INSTITUCIONAL\MARCA_PADRONIZACAO\LOGO\JPG\uw_3s_ful_brasil_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5813" y="5608638"/>
            <a:ext cx="18288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CaixaDeTexto 2"/>
          <p:cNvSpPr txBox="1">
            <a:spLocks noChangeArrowheads="1"/>
          </p:cNvSpPr>
          <p:nvPr/>
        </p:nvSpPr>
        <p:spPr bwMode="auto">
          <a:xfrm>
            <a:off x="403225" y="2636838"/>
            <a:ext cx="8740775" cy="198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3600" b="1" dirty="0">
                <a:solidFill>
                  <a:schemeClr val="bg1"/>
                </a:solidFill>
                <a:latin typeface="+mj-lt"/>
              </a:rPr>
              <a:t>UNITED WAY BRASIL </a:t>
            </a:r>
            <a:r>
              <a:rPr lang="pt-BR" altLang="pt-BR" sz="3600" b="1" dirty="0" smtClean="0">
                <a:solidFill>
                  <a:schemeClr val="bg1"/>
                </a:solidFill>
                <a:latin typeface="+mj-lt"/>
              </a:rPr>
              <a:t>e </a:t>
            </a:r>
            <a:r>
              <a:rPr lang="pt-BR" altLang="pt-BR" sz="3600" b="1" dirty="0" err="1">
                <a:solidFill>
                  <a:schemeClr val="bg1"/>
                </a:solidFill>
                <a:latin typeface="+mj-lt"/>
              </a:rPr>
              <a:t>Avery</a:t>
            </a:r>
            <a:r>
              <a:rPr lang="pt-BR" altLang="pt-BR" sz="3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altLang="pt-BR" sz="3600" b="1" dirty="0" err="1">
                <a:solidFill>
                  <a:schemeClr val="bg1"/>
                </a:solidFill>
                <a:latin typeface="+mj-lt"/>
              </a:rPr>
              <a:t>Dennison</a:t>
            </a:r>
            <a:endParaRPr lang="pt-BR" sz="3600" b="1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3600" dirty="0">
                <a:solidFill>
                  <a:srgbClr val="FFC000"/>
                </a:solidFill>
                <a:latin typeface="+mj-lt"/>
              </a:rPr>
              <a:t>Proposta </a:t>
            </a:r>
            <a:r>
              <a:rPr lang="pt-BR" altLang="pt-BR" sz="3600" dirty="0" smtClean="0">
                <a:solidFill>
                  <a:srgbClr val="FFC000"/>
                </a:solidFill>
                <a:latin typeface="+mj-lt"/>
              </a:rPr>
              <a:t>para mutirão</a:t>
            </a:r>
            <a:endParaRPr lang="pt-BR" altLang="pt-BR" sz="3600" b="1" dirty="0">
              <a:solidFill>
                <a:schemeClr val="bg1"/>
              </a:solidFill>
              <a:latin typeface="+mj-lt"/>
            </a:endParaRPr>
          </a:p>
          <a:p>
            <a:pPr eaLnBrk="1" hangingPunct="1"/>
            <a:endParaRPr lang="pt-BR" altLang="pt-BR" sz="2000" dirty="0">
              <a:solidFill>
                <a:srgbClr val="FFC000"/>
              </a:solidFill>
              <a:latin typeface="+mj-lt"/>
            </a:endParaRPr>
          </a:p>
          <a:p>
            <a:pPr eaLnBrk="1" hangingPunct="1"/>
            <a:endParaRPr lang="pt-BR" altLang="pt-BR" sz="2400" dirty="0">
              <a:solidFill>
                <a:srgbClr val="FFC000"/>
              </a:solidFill>
            </a:endParaRPr>
          </a:p>
        </p:txBody>
      </p:sp>
      <p:sp>
        <p:nvSpPr>
          <p:cNvPr id="8198" name="CaixaDeTexto 4"/>
          <p:cNvSpPr txBox="1">
            <a:spLocks noChangeArrowheads="1"/>
          </p:cNvSpPr>
          <p:nvPr/>
        </p:nvSpPr>
        <p:spPr bwMode="auto">
          <a:xfrm>
            <a:off x="161925" y="5553075"/>
            <a:ext cx="14007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1600" dirty="0" smtClean="0">
                <a:solidFill>
                  <a:srgbClr val="002060"/>
                </a:solidFill>
                <a:latin typeface="+mj-lt"/>
              </a:rPr>
              <a:t>Outubro, </a:t>
            </a:r>
            <a:r>
              <a:rPr lang="pt-BR" altLang="pt-BR" sz="1600" dirty="0">
                <a:solidFill>
                  <a:srgbClr val="002060"/>
                </a:solidFill>
                <a:latin typeface="+mj-lt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733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172329"/>
            <a:ext cx="8264525" cy="5008921"/>
          </a:xfrm>
        </p:spPr>
        <p:txBody>
          <a:bodyPr/>
          <a:lstStyle/>
          <a:p>
            <a:r>
              <a:rPr lang="pt-BR" sz="2000" b="1" dirty="0" smtClean="0">
                <a:latin typeface="+mj-lt"/>
                <a:cs typeface="Arial" charset="0"/>
              </a:rPr>
              <a:t>Reorganizar salas de leitura/cinema, sala de Informática e espaço multifuncional</a:t>
            </a:r>
            <a:endParaRPr lang="pt-BR" sz="2000" b="1" dirty="0">
              <a:latin typeface="+mj-lt"/>
              <a:cs typeface="Arial" charset="0"/>
            </a:endParaRPr>
          </a:p>
          <a:p>
            <a:r>
              <a:rPr lang="pt-BR" sz="2000" dirty="0" smtClean="0"/>
              <a:t>Ação: reorganizar espaços e encontrar lugar para </a:t>
            </a:r>
            <a:r>
              <a:rPr lang="pt-BR" sz="2000" dirty="0" err="1" smtClean="0"/>
              <a:t>flutons</a:t>
            </a:r>
            <a:r>
              <a:rPr lang="pt-BR" sz="2000" dirty="0" smtClean="0"/>
              <a:t>, apetrechos para teatro etc.</a:t>
            </a:r>
            <a:endParaRPr lang="pt-BR" sz="2000" dirty="0"/>
          </a:p>
          <a:p>
            <a:endParaRPr lang="pt-BR" sz="2000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4" y="3068964"/>
            <a:ext cx="2334214" cy="31122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aixaDeTexto 5"/>
          <p:cNvSpPr txBox="1"/>
          <p:nvPr/>
        </p:nvSpPr>
        <p:spPr>
          <a:xfrm>
            <a:off x="323528" y="970856"/>
            <a:ext cx="2437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Lilás. Parte 2 </a:t>
            </a:r>
            <a:endParaRPr lang="pt-BR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7" name="Imagem 6" descr="IMG_71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2981950"/>
            <a:ext cx="4320479" cy="32403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42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3830" cy="693316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340188"/>
            <a:ext cx="8264525" cy="5008921"/>
          </a:xfrm>
        </p:spPr>
        <p:txBody>
          <a:bodyPr/>
          <a:lstStyle/>
          <a:p>
            <a:r>
              <a:rPr lang="pt-BR" sz="2000" b="1" dirty="0"/>
              <a:t>A</a:t>
            </a:r>
            <a:r>
              <a:rPr lang="pt-BR" sz="2000" b="1" dirty="0" smtClean="0"/>
              <a:t>poio à equipe de manutenção</a:t>
            </a:r>
          </a:p>
          <a:p>
            <a:r>
              <a:rPr lang="pt-BR" sz="2000" dirty="0" smtClean="0"/>
              <a:t>Ação: apoiar a logística das ações do dia. Exemplo: instalar cortina na sala de atividades. </a:t>
            </a:r>
            <a:endParaRPr lang="pt-BR" sz="2000" dirty="0"/>
          </a:p>
          <a:p>
            <a:endParaRPr lang="pt-BR" sz="2000" b="1" dirty="0"/>
          </a:p>
          <a:p>
            <a:endParaRPr lang="pt-BR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1779" y="2717924"/>
            <a:ext cx="4020443" cy="30153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aixaDeTexto 4"/>
          <p:cNvSpPr txBox="1"/>
          <p:nvPr/>
        </p:nvSpPr>
        <p:spPr>
          <a:xfrm>
            <a:off x="323528" y="970856"/>
            <a:ext cx="6367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Laranja –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2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 vagas (quem saiba manusear furadeira)</a:t>
            </a:r>
            <a:endParaRPr lang="pt-BR" sz="20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06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858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340768"/>
            <a:ext cx="8264525" cy="5008921"/>
          </a:xfrm>
        </p:spPr>
        <p:txBody>
          <a:bodyPr/>
          <a:lstStyle/>
          <a:p>
            <a:r>
              <a:rPr lang="pt-BR" sz="2000" b="1" dirty="0" smtClean="0"/>
              <a:t>Manutenção da parte elétrica (oportunidade para equipe de manutenção)</a:t>
            </a:r>
          </a:p>
          <a:p>
            <a:r>
              <a:rPr lang="pt-BR" sz="2000" dirty="0" smtClean="0"/>
              <a:t>Ação: realizar manutenção nas instalações elétricas</a:t>
            </a:r>
          </a:p>
          <a:p>
            <a:r>
              <a:rPr lang="pt-BR" sz="2000" dirty="0" smtClean="0"/>
              <a:t>Atividade prévia: atualizar lista de demandas feita por engenheiro A.V. em 2014. No último ano, alguns reparos foram realizados.   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6264" y="3356992"/>
            <a:ext cx="2431473" cy="32388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aixaDeTexto 5"/>
          <p:cNvSpPr txBox="1"/>
          <p:nvPr/>
        </p:nvSpPr>
        <p:spPr>
          <a:xfrm>
            <a:off x="323528" y="970856"/>
            <a:ext cx="3726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Marrom–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3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 vagas técnicas</a:t>
            </a:r>
            <a:endParaRPr lang="pt-BR" sz="20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40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Mapa das atividades</a:t>
            </a:r>
            <a:endParaRPr lang="pt-BR" dirty="0">
              <a:latin typeface="+mj-lt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49348947"/>
              </p:ext>
            </p:extLst>
          </p:nvPr>
        </p:nvGraphicFramePr>
        <p:xfrm>
          <a:off x="628650" y="1268413"/>
          <a:ext cx="8264526" cy="354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4842"/>
                <a:gridCol w="3924812"/>
                <a:gridCol w="15848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Equipes</a:t>
                      </a:r>
                      <a:endParaRPr lang="pt-BR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Atividades</a:t>
                      </a:r>
                      <a:endParaRPr lang="pt-BR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Voluntários</a:t>
                      </a:r>
                      <a:endParaRPr lang="pt-BR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Azul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Paredes musical e lousa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Vermelha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Pinturas no chão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Amarela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Revitalização parquinho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Verde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Horta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Rosa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Pintura de Paredes/</a:t>
                      </a:r>
                      <a:r>
                        <a:rPr lang="pt-BR" sz="16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portao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Lilás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Reorganizaçao</a:t>
                      </a:r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de espaços internos e externos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Laranja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Apoio à equipe de manutenção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Marrom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Manutenção da parte elétrica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pt-BR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444208" y="5229503"/>
            <a:ext cx="2412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+mn-lt"/>
                <a:cs typeface="+mn-cs"/>
              </a:rPr>
              <a:t>Total de 35 oportunidades</a:t>
            </a:r>
          </a:p>
        </p:txBody>
      </p:sp>
    </p:spTree>
    <p:extLst>
      <p:ext uri="{BB962C8B-B14F-4D97-AF65-F5344CB8AC3E}">
        <p14:creationId xmlns:p14="http://schemas.microsoft.com/office/powerpoint/2010/main" val="1520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089" y="188640"/>
            <a:ext cx="8263830" cy="693316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+mj-lt"/>
              </a:rPr>
              <a:t>Atividades prévias (não envolve voluntários)</a:t>
            </a:r>
            <a:endParaRPr lang="pt-BR" sz="2400" dirty="0">
              <a:latin typeface="+mj-lt"/>
            </a:endParaRPr>
          </a:p>
        </p:txBody>
      </p:sp>
      <p:pic>
        <p:nvPicPr>
          <p:cNvPr id="4" name="Espaço Reservado para Conteúdo 3" descr="IMG_7186.JPG"/>
          <p:cNvPicPr>
            <a:picLocks noGrp="1" noChangeAspect="1"/>
          </p:cNvPicPr>
          <p:nvPr>
            <p:ph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248" y="2521373"/>
            <a:ext cx="3133898" cy="23483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C:\Users\Andressa\Desktop\Arquitetura\UNITED WAY\07_Lar Afeto\FOTOS -20.10\IMG_717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1736" y="1772816"/>
            <a:ext cx="2376264" cy="3168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285089" y="908720"/>
            <a:ext cx="392607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1. Restauração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de balanços e </a:t>
            </a:r>
          </a:p>
          <a:p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compra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de 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brinquedos</a:t>
            </a:r>
          </a:p>
          <a:p>
            <a:pPr>
              <a:buNone/>
            </a:pP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Ação: agendar </a:t>
            </a: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com Arte em Pneus data para </a:t>
            </a:r>
          </a:p>
          <a:p>
            <a:pPr>
              <a:buNone/>
            </a:pP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r</a:t>
            </a: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ealizar </a:t>
            </a: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o reparo e sugestão de brinquedo</a:t>
            </a:r>
          </a:p>
          <a:p>
            <a:pPr>
              <a:buNone/>
            </a:pP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para a faixa etária </a:t>
            </a: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(balanço </a:t>
            </a: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e escorregador).</a:t>
            </a:r>
          </a:p>
          <a:p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572000" y="93467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2. Tela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de 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proteção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da quadra:</a:t>
            </a:r>
          </a:p>
          <a:p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Ação: compra e instalação da tela.</a:t>
            </a:r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16843" y="5301208"/>
            <a:ext cx="7542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3. Melhorias na sala multifuncional. </a:t>
            </a:r>
          </a:p>
          <a:p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Ação: retirada </a:t>
            </a: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da pia inutilizada para ganho de </a:t>
            </a: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espaço e </a:t>
            </a:r>
            <a:r>
              <a:rPr lang="pt-BR" sz="1600" dirty="0">
                <a:solidFill>
                  <a:srgbClr val="002060"/>
                </a:solidFill>
                <a:latin typeface="+mn-lt"/>
                <a:cs typeface="+mn-cs"/>
              </a:rPr>
              <a:t>fixação de </a:t>
            </a:r>
            <a:r>
              <a:rPr lang="pt-BR" sz="1600" dirty="0" smtClean="0">
                <a:solidFill>
                  <a:srgbClr val="002060"/>
                </a:solidFill>
                <a:latin typeface="+mn-lt"/>
                <a:cs typeface="+mn-cs"/>
              </a:rPr>
              <a:t>espelho em seu lugar.</a:t>
            </a:r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3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Itens a serem comprados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pt-BR" sz="2400" dirty="0" smtClean="0"/>
              <a:t>Jogos pedagógicos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400" dirty="0" err="1" smtClean="0"/>
              <a:t>Flutons</a:t>
            </a:r>
            <a:endParaRPr lang="pt-BR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pt-BR" sz="2400" dirty="0" smtClean="0"/>
              <a:t>Espelho para sala multifuncional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400" dirty="0" smtClean="0"/>
              <a:t>Cortina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400" dirty="0" smtClean="0"/>
              <a:t>Artefatos </a:t>
            </a:r>
            <a:r>
              <a:rPr lang="pt-BR" sz="2400" dirty="0"/>
              <a:t>para encenação (mais acessórios e nem tanto </a:t>
            </a:r>
            <a:r>
              <a:rPr lang="pt-BR" sz="2400" dirty="0" smtClean="0"/>
              <a:t>fantasias)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11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 extras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908720"/>
            <a:ext cx="8264525" cy="5008921"/>
          </a:xfrm>
        </p:spPr>
        <p:txBody>
          <a:bodyPr/>
          <a:lstStyle/>
          <a:p>
            <a:r>
              <a:rPr lang="pt-BR" sz="1600" dirty="0"/>
              <a:t>Essas necessidades serão atendidas caso o orçamento da ação possa absorver tais custos. </a:t>
            </a:r>
            <a:endParaRPr lang="pt-BR" sz="1600" dirty="0" smtClean="0"/>
          </a:p>
          <a:p>
            <a:r>
              <a:rPr lang="pt-BR" sz="1600" dirty="0" smtClean="0"/>
              <a:t>Nenhuma dessas demandas envolve voluntários.</a:t>
            </a:r>
            <a:endParaRPr lang="pt-BR" sz="1600" dirty="0"/>
          </a:p>
          <a:p>
            <a:endParaRPr lang="pt-BR" sz="2000" dirty="0" smtClean="0"/>
          </a:p>
          <a:p>
            <a:pPr marL="457200" indent="-457200">
              <a:buAutoNum type="arabicPeriod"/>
            </a:pPr>
            <a:r>
              <a:rPr lang="pt-BR" sz="2000" b="1" dirty="0" smtClean="0"/>
              <a:t>Troca </a:t>
            </a:r>
            <a:r>
              <a:rPr lang="pt-BR" sz="2000" b="1" dirty="0"/>
              <a:t>do vaso sanitário </a:t>
            </a:r>
            <a:r>
              <a:rPr lang="pt-BR" sz="2000" dirty="0"/>
              <a:t>(descarga de acionamento não </a:t>
            </a:r>
            <a:r>
              <a:rPr lang="pt-BR" sz="2000" dirty="0" smtClean="0"/>
              <a:t>acoplado)</a:t>
            </a:r>
          </a:p>
          <a:p>
            <a:pPr marL="457200" indent="-457200">
              <a:buAutoNum type="arabicPeriod"/>
            </a:pPr>
            <a:r>
              <a:rPr lang="pt-BR" sz="2000" b="1" dirty="0" smtClean="0"/>
              <a:t>Manutenção </a:t>
            </a:r>
            <a:r>
              <a:rPr lang="pt-BR" sz="2000" b="1" dirty="0"/>
              <a:t>do portão eletrônico</a:t>
            </a:r>
            <a:r>
              <a:rPr lang="pt-BR" sz="2000" dirty="0"/>
              <a:t>, solda </a:t>
            </a:r>
            <a:r>
              <a:rPr lang="pt-BR" sz="2000" dirty="0" smtClean="0"/>
              <a:t>e pintura (somente </a:t>
            </a:r>
            <a:r>
              <a:rPr lang="pt-BR" sz="2000" dirty="0"/>
              <a:t>pintura envolve </a:t>
            </a:r>
            <a:r>
              <a:rPr lang="pt-BR" sz="2000" dirty="0" smtClean="0"/>
              <a:t>voluntário).</a:t>
            </a:r>
          </a:p>
          <a:p>
            <a:pPr marL="457200" indent="-457200">
              <a:buAutoNum type="arabicPeriod"/>
            </a:pPr>
            <a:r>
              <a:rPr lang="pt-BR" sz="2000" b="1" dirty="0" smtClean="0"/>
              <a:t>Instalação de espelho </a:t>
            </a:r>
            <a:r>
              <a:rPr lang="pt-BR" sz="2000" dirty="0" smtClean="0"/>
              <a:t>para aula de dança, na </a:t>
            </a:r>
            <a:r>
              <a:rPr lang="pt-BR" sz="2000" dirty="0"/>
              <a:t>área que a pia externa ocupa atualmente.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80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3"/>
          <p:cNvSpPr txBox="1">
            <a:spLocks noChangeArrowheads="1"/>
          </p:cNvSpPr>
          <p:nvPr/>
        </p:nvSpPr>
        <p:spPr bwMode="auto">
          <a:xfrm>
            <a:off x="444500" y="2317750"/>
            <a:ext cx="83724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2800" b="1" dirty="0">
                <a:solidFill>
                  <a:schemeClr val="bg1"/>
                </a:solidFill>
                <a:latin typeface="+mj-lt"/>
              </a:rPr>
              <a:t>Obrigada!</a:t>
            </a:r>
          </a:p>
          <a:p>
            <a:pPr eaLnBrk="1" hangingPunct="1"/>
            <a:endParaRPr lang="pt-BR" altLang="pt-BR" b="1" dirty="0">
              <a:solidFill>
                <a:schemeClr val="bg1"/>
              </a:solidFill>
              <a:latin typeface="+mj-lt"/>
            </a:endParaRPr>
          </a:p>
          <a:p>
            <a:pPr eaLnBrk="1" hangingPunct="1"/>
            <a:r>
              <a:rPr lang="pt-BR" altLang="pt-BR" b="1" dirty="0">
                <a:solidFill>
                  <a:schemeClr val="bg1"/>
                </a:solidFill>
                <a:latin typeface="+mj-lt"/>
              </a:rPr>
              <a:t>Paula </a:t>
            </a:r>
            <a:r>
              <a:rPr lang="pt-BR" altLang="pt-BR" b="1" dirty="0" err="1">
                <a:solidFill>
                  <a:schemeClr val="bg1"/>
                </a:solidFill>
                <a:latin typeface="+mj-lt"/>
              </a:rPr>
              <a:t>Crenn</a:t>
            </a:r>
            <a:r>
              <a:rPr lang="pt-BR" altLang="pt-BR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altLang="pt-BR" b="1" dirty="0" err="1">
                <a:solidFill>
                  <a:schemeClr val="bg1"/>
                </a:solidFill>
                <a:latin typeface="+mj-lt"/>
              </a:rPr>
              <a:t>Pisaneschi</a:t>
            </a:r>
            <a:r>
              <a:rPr lang="pt-BR" altLang="pt-BR" b="1" dirty="0">
                <a:solidFill>
                  <a:schemeClr val="bg1"/>
                </a:solidFill>
                <a:latin typeface="+mj-lt"/>
              </a:rPr>
              <a:t/>
            </a:r>
            <a:br>
              <a:rPr lang="pt-BR" altLang="pt-BR" b="1" dirty="0">
                <a:solidFill>
                  <a:schemeClr val="bg1"/>
                </a:solidFill>
                <a:latin typeface="+mj-lt"/>
              </a:rPr>
            </a:br>
            <a:r>
              <a:rPr lang="pt-BR" altLang="pt-BR" b="1" dirty="0">
                <a:solidFill>
                  <a:schemeClr val="bg1"/>
                </a:solidFill>
                <a:latin typeface="+mj-lt"/>
              </a:rPr>
              <a:t>Gerente Institucional</a:t>
            </a:r>
            <a:br>
              <a:rPr lang="pt-BR" altLang="pt-BR" b="1" dirty="0">
                <a:solidFill>
                  <a:schemeClr val="bg1"/>
                </a:solidFill>
                <a:latin typeface="+mj-lt"/>
              </a:rPr>
            </a:br>
            <a:endParaRPr lang="pt-BR" altLang="pt-BR" b="1" dirty="0" smtClean="0">
              <a:solidFill>
                <a:schemeClr val="bg1"/>
              </a:solidFill>
              <a:latin typeface="+mj-lt"/>
            </a:endParaRPr>
          </a:p>
          <a:p>
            <a:pPr eaLnBrk="1" hangingPunct="1"/>
            <a:r>
              <a:rPr lang="pt-BR" altLang="pt-BR" b="1" dirty="0" smtClean="0">
                <a:solidFill>
                  <a:schemeClr val="bg1"/>
                </a:solidFill>
                <a:latin typeface="+mj-lt"/>
              </a:rPr>
              <a:t>Tatiana Almeida e </a:t>
            </a:r>
            <a:r>
              <a:rPr lang="pt-BR" altLang="pt-BR" b="1" dirty="0" err="1" smtClean="0">
                <a:solidFill>
                  <a:schemeClr val="bg1"/>
                </a:solidFill>
                <a:latin typeface="+mj-lt"/>
              </a:rPr>
              <a:t>Juliene</a:t>
            </a:r>
            <a:r>
              <a:rPr lang="pt-BR" altLang="pt-BR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pt-BR" altLang="pt-BR" b="1" dirty="0" err="1" smtClean="0">
                <a:solidFill>
                  <a:schemeClr val="bg1"/>
                </a:solidFill>
                <a:latin typeface="+mj-lt"/>
              </a:rPr>
              <a:t>Modanheze</a:t>
            </a:r>
            <a:r>
              <a:rPr lang="pt-BR" altLang="pt-BR" b="1" dirty="0">
                <a:solidFill>
                  <a:schemeClr val="bg1"/>
                </a:solidFill>
                <a:latin typeface="+mj-lt"/>
              </a:rPr>
              <a:t/>
            </a:r>
            <a:br>
              <a:rPr lang="pt-BR" altLang="pt-BR" b="1" dirty="0">
                <a:solidFill>
                  <a:schemeClr val="bg1"/>
                </a:solidFill>
                <a:latin typeface="+mj-lt"/>
              </a:rPr>
            </a:br>
            <a:r>
              <a:rPr lang="pt-BR" altLang="pt-BR" b="1" dirty="0" smtClean="0">
                <a:solidFill>
                  <a:schemeClr val="bg1"/>
                </a:solidFill>
                <a:latin typeface="+mj-lt"/>
              </a:rPr>
              <a:t>Consultoras</a:t>
            </a:r>
            <a:r>
              <a:rPr lang="pt-BR" altLang="pt-BR" b="1" dirty="0">
                <a:solidFill>
                  <a:schemeClr val="bg1"/>
                </a:solidFill>
                <a:latin typeface="+mj-lt"/>
              </a:rPr>
              <a:t/>
            </a:r>
            <a:br>
              <a:rPr lang="pt-BR" altLang="pt-BR" b="1" dirty="0">
                <a:solidFill>
                  <a:schemeClr val="bg1"/>
                </a:solidFill>
                <a:latin typeface="+mj-lt"/>
              </a:rPr>
            </a:br>
            <a:endParaRPr lang="pt-BR" altLang="pt-BR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camila\Desktop\COMUNICACAO\MIDIA\FOTOS\Nova pasta\DSCN01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Espaço Reservado para Conteúdo 5"/>
          <p:cNvSpPr>
            <a:spLocks noGrp="1"/>
          </p:cNvSpPr>
          <p:nvPr>
            <p:ph sz="quarter" idx="10"/>
          </p:nvPr>
        </p:nvSpPr>
        <p:spPr>
          <a:xfrm>
            <a:off x="2165350" y="5048250"/>
            <a:ext cx="5976938" cy="831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pt-BR" sz="2400" dirty="0" smtClean="0">
                <a:latin typeface="+mj-lt"/>
                <a:cs typeface="Arial" charset="0"/>
              </a:rPr>
              <a:t>Voluntariado focado na infância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3830" cy="693316"/>
          </a:xfrm>
        </p:spPr>
        <p:txBody>
          <a:bodyPr/>
          <a:lstStyle/>
          <a:p>
            <a:r>
              <a:rPr lang="pt-BR" altLang="pt-BR" dirty="0" smtClean="0">
                <a:latin typeface="Calibri" pitchFamily="34" charset="0"/>
                <a:cs typeface="Arial" charset="0"/>
              </a:rPr>
              <a:t>Programação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908720"/>
            <a:ext cx="8264525" cy="5008921"/>
          </a:xfrm>
        </p:spPr>
        <p:txBody>
          <a:bodyPr/>
          <a:lstStyle/>
          <a:p>
            <a:pPr algn="just">
              <a:defRPr/>
            </a:pPr>
            <a:r>
              <a:rPr lang="en-US" altLang="pt-BR" sz="2000" dirty="0" err="1" smtClean="0"/>
              <a:t>Sugestão</a:t>
            </a:r>
            <a:r>
              <a:rPr lang="en-US" altLang="pt-BR" sz="2000" dirty="0" smtClean="0"/>
              <a:t> de data: 23 </a:t>
            </a:r>
            <a:r>
              <a:rPr lang="en-US" altLang="pt-BR" sz="2000" dirty="0" err="1" smtClean="0"/>
              <a:t>ou</a:t>
            </a:r>
            <a:r>
              <a:rPr lang="en-US" altLang="pt-BR" sz="2000" dirty="0" smtClean="0"/>
              <a:t> 30 de </a:t>
            </a:r>
            <a:r>
              <a:rPr lang="en-US" altLang="pt-BR" sz="2000" dirty="0" err="1" smtClean="0"/>
              <a:t>janeiro</a:t>
            </a:r>
            <a:r>
              <a:rPr lang="en-US" altLang="pt-BR" sz="2000" dirty="0" smtClean="0"/>
              <a:t> de 2016</a:t>
            </a:r>
          </a:p>
          <a:p>
            <a:pPr algn="just">
              <a:defRPr/>
            </a:pPr>
            <a:endParaRPr lang="en-US" altLang="pt-BR" sz="2000" dirty="0"/>
          </a:p>
          <a:p>
            <a:pPr algn="just">
              <a:defRPr/>
            </a:pPr>
            <a:r>
              <a:rPr lang="en-US" altLang="pt-BR" sz="2000" dirty="0" smtClean="0"/>
              <a:t>Agenda</a:t>
            </a:r>
            <a:endParaRPr lang="en-US" altLang="pt-BR" sz="2000" dirty="0"/>
          </a:p>
          <a:p>
            <a:pPr algn="just">
              <a:defRPr/>
            </a:pPr>
            <a:r>
              <a:rPr lang="en-US" altLang="pt-BR" sz="2000" dirty="0" smtClean="0"/>
              <a:t>8h00 </a:t>
            </a:r>
            <a:r>
              <a:rPr lang="en-US" altLang="pt-BR" sz="2000" dirty="0"/>
              <a:t>- </a:t>
            </a:r>
            <a:r>
              <a:rPr lang="en-US" altLang="pt-BR" sz="2000" dirty="0" err="1"/>
              <a:t>saída</a:t>
            </a:r>
            <a:r>
              <a:rPr lang="en-US" altLang="pt-BR" sz="2000" dirty="0"/>
              <a:t> da </a:t>
            </a:r>
            <a:r>
              <a:rPr lang="en-US" altLang="pt-BR" sz="2000" dirty="0" smtClean="0"/>
              <a:t>Avery </a:t>
            </a:r>
            <a:r>
              <a:rPr lang="en-US" altLang="pt-BR" sz="2000" dirty="0" err="1" smtClean="0"/>
              <a:t>Denisson</a:t>
            </a:r>
            <a:r>
              <a:rPr lang="en-US" altLang="pt-BR" sz="2000" dirty="0" smtClean="0"/>
              <a:t> (</a:t>
            </a:r>
            <a:r>
              <a:rPr lang="en-US" altLang="pt-BR" sz="2000" dirty="0" err="1" smtClean="0"/>
              <a:t>opções</a:t>
            </a:r>
            <a:r>
              <a:rPr lang="en-US" altLang="pt-BR" sz="2000" dirty="0" smtClean="0"/>
              <a:t>: van e </a:t>
            </a:r>
            <a:r>
              <a:rPr lang="en-US" altLang="pt-BR" sz="2000" dirty="0" err="1" smtClean="0"/>
              <a:t>carro</a:t>
            </a:r>
            <a:r>
              <a:rPr lang="en-US" altLang="pt-BR" sz="2000" dirty="0" smtClean="0"/>
              <a:t> particular)</a:t>
            </a:r>
          </a:p>
          <a:p>
            <a:pPr algn="just">
              <a:defRPr/>
            </a:pPr>
            <a:r>
              <a:rPr lang="en-US" altLang="pt-BR" sz="2000" dirty="0" smtClean="0"/>
              <a:t>8h30 </a:t>
            </a:r>
            <a:r>
              <a:rPr lang="en-US" altLang="pt-BR" sz="2000" dirty="0"/>
              <a:t>- Café da </a:t>
            </a:r>
            <a:r>
              <a:rPr lang="en-US" altLang="pt-BR" sz="2000" dirty="0" err="1"/>
              <a:t>manhã</a:t>
            </a:r>
            <a:r>
              <a:rPr lang="en-US" altLang="pt-BR" sz="2000" dirty="0"/>
              <a:t> e boas </a:t>
            </a:r>
            <a:r>
              <a:rPr lang="en-US" altLang="pt-BR" sz="2000" dirty="0" err="1"/>
              <a:t>vindas</a:t>
            </a:r>
            <a:endParaRPr lang="en-US" altLang="pt-BR" sz="2000" dirty="0"/>
          </a:p>
          <a:p>
            <a:pPr algn="just">
              <a:defRPr/>
            </a:pPr>
            <a:r>
              <a:rPr lang="en-US" altLang="pt-BR" sz="2000" dirty="0"/>
              <a:t>9</a:t>
            </a:r>
            <a:r>
              <a:rPr lang="en-US" altLang="pt-BR" sz="2000" dirty="0" smtClean="0"/>
              <a:t>h00 </a:t>
            </a:r>
            <a:r>
              <a:rPr lang="en-US" altLang="pt-BR" sz="2000" dirty="0"/>
              <a:t>- </a:t>
            </a:r>
            <a:r>
              <a:rPr lang="en-US" altLang="pt-BR" sz="2000" dirty="0" err="1"/>
              <a:t>Divisão</a:t>
            </a:r>
            <a:r>
              <a:rPr lang="en-US" altLang="pt-BR" sz="2000" dirty="0"/>
              <a:t> das </a:t>
            </a:r>
            <a:r>
              <a:rPr lang="en-US" altLang="pt-BR" sz="2000" dirty="0" err="1"/>
              <a:t>equipes</a:t>
            </a:r>
            <a:r>
              <a:rPr lang="en-US" altLang="pt-BR" sz="2000" dirty="0"/>
              <a:t> e </a:t>
            </a:r>
            <a:r>
              <a:rPr lang="en-US" altLang="pt-BR" sz="2000" dirty="0" err="1"/>
              <a:t>início</a:t>
            </a:r>
            <a:r>
              <a:rPr lang="en-US" altLang="pt-BR" sz="2000" dirty="0"/>
              <a:t> das </a:t>
            </a:r>
            <a:r>
              <a:rPr lang="en-US" altLang="pt-BR" sz="2000" dirty="0" err="1"/>
              <a:t>atividades</a:t>
            </a:r>
            <a:endParaRPr lang="en-US" altLang="pt-BR" sz="2000" dirty="0"/>
          </a:p>
          <a:p>
            <a:pPr algn="just">
              <a:defRPr/>
            </a:pPr>
            <a:r>
              <a:rPr lang="en-US" altLang="pt-BR" sz="2000" dirty="0" smtClean="0"/>
              <a:t>12h00 </a:t>
            </a:r>
            <a:r>
              <a:rPr lang="en-US" altLang="pt-BR" sz="2000" dirty="0"/>
              <a:t>- </a:t>
            </a:r>
            <a:r>
              <a:rPr lang="en-US" altLang="pt-BR" sz="2000" dirty="0" err="1"/>
              <a:t>Almoço</a:t>
            </a:r>
            <a:r>
              <a:rPr lang="en-US" altLang="pt-BR" sz="2000" dirty="0"/>
              <a:t> </a:t>
            </a:r>
            <a:endParaRPr lang="en-US" altLang="pt-BR" sz="2000" dirty="0" smtClean="0"/>
          </a:p>
          <a:p>
            <a:pPr algn="just">
              <a:defRPr/>
            </a:pPr>
            <a:r>
              <a:rPr lang="en-US" altLang="pt-BR" sz="2000" dirty="0" smtClean="0"/>
              <a:t>13h00 </a:t>
            </a:r>
            <a:r>
              <a:rPr lang="en-US" altLang="pt-BR" sz="2000" dirty="0"/>
              <a:t>- </a:t>
            </a:r>
            <a:r>
              <a:rPr lang="en-US" altLang="pt-BR" sz="2000" dirty="0" err="1"/>
              <a:t>Retorno</a:t>
            </a:r>
            <a:r>
              <a:rPr lang="en-US" altLang="pt-BR" sz="2000" dirty="0"/>
              <a:t> das </a:t>
            </a:r>
            <a:r>
              <a:rPr lang="en-US" altLang="pt-BR" sz="2000" dirty="0" err="1"/>
              <a:t>atividades</a:t>
            </a:r>
            <a:endParaRPr lang="en-US" altLang="pt-BR" sz="2000" dirty="0"/>
          </a:p>
          <a:p>
            <a:pPr algn="just">
              <a:defRPr/>
            </a:pPr>
            <a:r>
              <a:rPr lang="en-US" altLang="pt-BR" sz="2000" dirty="0"/>
              <a:t>15h30 - </a:t>
            </a:r>
            <a:r>
              <a:rPr lang="en-US" altLang="pt-BR" sz="2000" dirty="0" err="1"/>
              <a:t>Fechamento</a:t>
            </a:r>
            <a:endParaRPr lang="en-US" altLang="pt-BR" sz="2000" dirty="0"/>
          </a:p>
          <a:p>
            <a:pPr algn="just">
              <a:defRPr/>
            </a:pPr>
            <a:r>
              <a:rPr lang="en-US" altLang="pt-BR" sz="2000" dirty="0"/>
              <a:t>16h00 – </a:t>
            </a:r>
            <a:r>
              <a:rPr lang="en-US" altLang="pt-BR" sz="2000" dirty="0" err="1"/>
              <a:t>Saída</a:t>
            </a:r>
            <a:r>
              <a:rPr lang="en-US" altLang="pt-BR" sz="2000" dirty="0"/>
              <a:t> </a:t>
            </a:r>
            <a:r>
              <a:rPr lang="en-US" altLang="pt-BR" sz="2000" dirty="0" err="1"/>
              <a:t>para</a:t>
            </a:r>
            <a:r>
              <a:rPr lang="en-US" altLang="pt-BR" sz="2000" dirty="0"/>
              <a:t> a </a:t>
            </a:r>
            <a:r>
              <a:rPr lang="en-US" altLang="pt-BR" sz="2000" dirty="0" smtClean="0"/>
              <a:t>Avery </a:t>
            </a:r>
            <a:r>
              <a:rPr lang="en-US" altLang="pt-BR" sz="2000" dirty="0" err="1" smtClean="0"/>
              <a:t>Denisson</a:t>
            </a:r>
            <a:endParaRPr lang="en-US" alt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2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62" y="189532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089" y="1628800"/>
            <a:ext cx="4719241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Paredes musical e 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lousa</a:t>
            </a:r>
            <a:endParaRPr lang="pt-BR" sz="20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Ação: desenvolver uma parede musical e uma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de lousa no </a:t>
            </a:r>
            <a:r>
              <a:rPr lang="pt-BR" dirty="0">
                <a:solidFill>
                  <a:srgbClr val="002060"/>
                </a:solidFill>
                <a:latin typeface="+mn-lt"/>
                <a:cs typeface="+mn-cs"/>
              </a:rPr>
              <a:t>espaço externo</a:t>
            </a: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. 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No </a:t>
            </a:r>
            <a:r>
              <a:rPr lang="pt-BR" dirty="0">
                <a:solidFill>
                  <a:srgbClr val="002060"/>
                </a:solidFill>
                <a:latin typeface="+mn-lt"/>
                <a:cs typeface="+mn-cs"/>
              </a:rPr>
              <a:t>local indicado, há necessidade do </a:t>
            </a: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preparo da</a:t>
            </a:r>
          </a:p>
          <a:p>
            <a:pPr>
              <a:buNone/>
            </a:pPr>
            <a:r>
              <a:rPr lang="pt-BR" dirty="0">
                <a:solidFill>
                  <a:srgbClr val="002060"/>
                </a:solidFill>
                <a:latin typeface="+mn-lt"/>
                <a:cs typeface="+mn-cs"/>
              </a:rPr>
              <a:t>p</a:t>
            </a: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arede com </a:t>
            </a:r>
            <a:r>
              <a:rPr lang="pt-BR" dirty="0">
                <a:solidFill>
                  <a:srgbClr val="002060"/>
                </a:solidFill>
                <a:latin typeface="+mn-lt"/>
                <a:cs typeface="+mn-cs"/>
              </a:rPr>
              <a:t>antecedência.</a:t>
            </a:r>
          </a:p>
          <a:p>
            <a:pPr>
              <a:buNone/>
            </a:pPr>
            <a:r>
              <a:rPr lang="pt-BR" dirty="0">
                <a:solidFill>
                  <a:srgbClr val="002060"/>
                </a:solidFill>
                <a:latin typeface="+mn-lt"/>
                <a:cs typeface="+mn-cs"/>
              </a:rPr>
              <a:t>A</a:t>
            </a: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 coordenadora solicitará um  orçamento.</a:t>
            </a:r>
          </a:p>
          <a:p>
            <a:pPr>
              <a:buNone/>
            </a:pPr>
            <a:endParaRPr lang="pt-BR" dirty="0">
              <a:solidFill>
                <a:srgbClr val="002060"/>
              </a:solidFill>
              <a:latin typeface="+mn-lt"/>
              <a:cs typeface="+mn-cs"/>
            </a:endParaRPr>
          </a:p>
          <a:p>
            <a:pPr>
              <a:buNone/>
            </a:pPr>
            <a:r>
              <a:rPr lang="pt-BR" dirty="0" err="1" smtClean="0">
                <a:solidFill>
                  <a:srgbClr val="002060"/>
                </a:solidFill>
                <a:latin typeface="+mn-lt"/>
                <a:cs typeface="+mn-cs"/>
              </a:rPr>
              <a:t>Obs</a:t>
            </a: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: a ONG já possui uma parede de lousa, essa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  <a:latin typeface="+mn-lt"/>
                <a:cs typeface="+mn-cs"/>
              </a:rPr>
              <a:t>será a segunda.   </a:t>
            </a:r>
          </a:p>
          <a:p>
            <a:pPr>
              <a:buNone/>
            </a:pPr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  <a:p>
            <a:pPr>
              <a:buNone/>
            </a:pPr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pt-BR" dirty="0"/>
          </a:p>
        </p:txBody>
      </p:sp>
      <p:pic>
        <p:nvPicPr>
          <p:cNvPr id="10" name="Picture 2" descr="C:\Users\Andressa\Desktop\Arquitetura\UNITED WAY\07_Lar Afeto\FOTOS -20.10\IMG_717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48063" y="1196752"/>
            <a:ext cx="3300367" cy="24752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m 10" descr="IMG_71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5309" y="3959885"/>
            <a:ext cx="3131839" cy="23488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Retângulo 11"/>
          <p:cNvSpPr/>
          <p:nvPr/>
        </p:nvSpPr>
        <p:spPr>
          <a:xfrm>
            <a:off x="300062" y="908720"/>
            <a:ext cx="2697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Equipe Azul – 4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pessoas</a:t>
            </a:r>
          </a:p>
        </p:txBody>
      </p:sp>
    </p:spTree>
    <p:extLst>
      <p:ext uri="{BB962C8B-B14F-4D97-AF65-F5344CB8AC3E}">
        <p14:creationId xmlns:p14="http://schemas.microsoft.com/office/powerpoint/2010/main" val="87605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5404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274845" y="1278052"/>
            <a:ext cx="8264525" cy="5008921"/>
          </a:xfrm>
        </p:spPr>
        <p:txBody>
          <a:bodyPr/>
          <a:lstStyle/>
          <a:p>
            <a:r>
              <a:rPr lang="pt-BR" sz="2000" b="1" dirty="0" smtClean="0"/>
              <a:t>Pinturas no chão </a:t>
            </a:r>
            <a:r>
              <a:rPr lang="pt-BR" sz="2000" b="1" dirty="0"/>
              <a:t>(</a:t>
            </a:r>
            <a:r>
              <a:rPr lang="pt-BR" sz="2000" b="1" dirty="0" smtClean="0"/>
              <a:t>amarelinha e </a:t>
            </a:r>
            <a:r>
              <a:rPr lang="pt-BR" sz="2000" b="1" dirty="0" err="1" smtClean="0"/>
              <a:t>twister</a:t>
            </a:r>
            <a:r>
              <a:rPr lang="pt-BR" sz="2000" b="1" dirty="0" smtClean="0"/>
              <a:t>) </a:t>
            </a:r>
          </a:p>
          <a:p>
            <a:r>
              <a:rPr lang="pt-BR" sz="2000" dirty="0" smtClean="0"/>
              <a:t>Ação: reforçar </a:t>
            </a:r>
            <a:r>
              <a:rPr lang="pt-BR" sz="2000" dirty="0"/>
              <a:t>amarelinhas ao longo do </a:t>
            </a:r>
            <a:r>
              <a:rPr lang="pt-BR" sz="2000" dirty="0" smtClean="0"/>
              <a:t>“passeio</a:t>
            </a:r>
            <a:r>
              <a:rPr lang="pt-BR" sz="2000" dirty="0"/>
              <a:t>" que interliga casa principal ao </a:t>
            </a:r>
            <a:r>
              <a:rPr lang="pt-BR" sz="2000" dirty="0" smtClean="0"/>
              <a:t>fundo</a:t>
            </a:r>
            <a:r>
              <a:rPr lang="pt-BR" sz="2000" dirty="0"/>
              <a:t> </a:t>
            </a:r>
            <a:r>
              <a:rPr lang="pt-BR" sz="2000" dirty="0" smtClean="0"/>
              <a:t>e desenhar jogo do </a:t>
            </a:r>
            <a:r>
              <a:rPr lang="pt-BR" sz="2000" dirty="0" err="1" smtClean="0"/>
              <a:t>twister</a:t>
            </a:r>
            <a:r>
              <a:rPr lang="pt-BR" sz="2000" dirty="0" smtClean="0"/>
              <a:t> próximo as paredes musical e de lousa.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b="1" dirty="0"/>
          </a:p>
          <a:p>
            <a:endParaRPr lang="pt-BR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3113117" y="2852936"/>
            <a:ext cx="2917768" cy="38866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tângulo 4"/>
          <p:cNvSpPr/>
          <p:nvPr/>
        </p:nvSpPr>
        <p:spPr>
          <a:xfrm>
            <a:off x="268321" y="908720"/>
            <a:ext cx="3266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Vermelha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– 4 pessoas</a:t>
            </a:r>
          </a:p>
        </p:txBody>
      </p:sp>
    </p:spTree>
    <p:extLst>
      <p:ext uri="{BB962C8B-B14F-4D97-AF65-F5344CB8AC3E}">
        <p14:creationId xmlns:p14="http://schemas.microsoft.com/office/powerpoint/2010/main" val="39988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125" y="153906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pic>
        <p:nvPicPr>
          <p:cNvPr id="4" name="Espaço Reservado para Conteúdo 3" descr="IMG_7186.JPG"/>
          <p:cNvPicPr>
            <a:picLocks noGrp="1" noChangeAspect="1"/>
          </p:cNvPicPr>
          <p:nvPr>
            <p:ph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1661" y="3419298"/>
            <a:ext cx="3760678" cy="28180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261746" y="1351500"/>
            <a:ext cx="810333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Revitalização do parquinho e instalação das redes das traves de futebol</a:t>
            </a:r>
          </a:p>
          <a:p>
            <a:r>
              <a:rPr lang="pt-BR" sz="2000" dirty="0">
                <a:solidFill>
                  <a:srgbClr val="002060"/>
                </a:solidFill>
                <a:latin typeface="+mn-lt"/>
                <a:cs typeface="+mn-cs"/>
              </a:rPr>
              <a:t>Ação</a:t>
            </a:r>
            <a:r>
              <a:rPr lang="pt-BR" sz="2000" dirty="0" smtClean="0">
                <a:solidFill>
                  <a:srgbClr val="002060"/>
                </a:solidFill>
                <a:latin typeface="+mn-lt"/>
                <a:cs typeface="+mn-cs"/>
              </a:rPr>
              <a:t>: instalar  dois novos brinquedos (sugestão das crianças: balanço e escorregador) e reparar brinquedos já em uso.</a:t>
            </a:r>
          </a:p>
          <a:p>
            <a:r>
              <a:rPr lang="pt-BR" sz="2000" dirty="0" smtClean="0">
                <a:solidFill>
                  <a:srgbClr val="002060"/>
                </a:solidFill>
                <a:latin typeface="+mn-lt"/>
                <a:cs typeface="+mn-cs"/>
              </a:rPr>
              <a:t>A atividade será feita em forma de oficina e com supervisão.</a:t>
            </a:r>
          </a:p>
          <a:p>
            <a:r>
              <a:rPr lang="pt-BR" sz="2000" dirty="0" smtClean="0">
                <a:solidFill>
                  <a:srgbClr val="002060"/>
                </a:solidFill>
                <a:latin typeface="+mn-lt"/>
                <a:cs typeface="+mn-cs"/>
              </a:rPr>
              <a:t>Além disso, serão colocadas as redes das traves de futebol.</a:t>
            </a:r>
          </a:p>
          <a:p>
            <a:endParaRPr lang="pt-BR" sz="20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pt-BR" sz="16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80334" y="836712"/>
            <a:ext cx="31275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Amarela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– </a:t>
            </a:r>
            <a:r>
              <a:rPr lang="pt-BR" sz="2000" b="1" dirty="0" smtClean="0">
                <a:solidFill>
                  <a:srgbClr val="002060"/>
                </a:solidFill>
                <a:latin typeface="+mn-lt"/>
                <a:cs typeface="+mn-cs"/>
              </a:rPr>
              <a:t>4 </a:t>
            </a:r>
            <a:r>
              <a:rPr lang="pt-BR" sz="2000" b="1" dirty="0">
                <a:solidFill>
                  <a:srgbClr val="002060"/>
                </a:solidFill>
                <a:latin typeface="+mn-lt"/>
                <a:cs typeface="+mn-cs"/>
              </a:rPr>
              <a:t>pessoas</a:t>
            </a:r>
          </a:p>
        </p:txBody>
      </p:sp>
    </p:spTree>
    <p:extLst>
      <p:ext uri="{BB962C8B-B14F-4D97-AF65-F5344CB8AC3E}">
        <p14:creationId xmlns:p14="http://schemas.microsoft.com/office/powerpoint/2010/main" val="21136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89" y="215404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412776"/>
            <a:ext cx="8264525" cy="5008921"/>
          </a:xfrm>
        </p:spPr>
        <p:txBody>
          <a:bodyPr/>
          <a:lstStyle/>
          <a:p>
            <a:r>
              <a:rPr lang="pt-BR" sz="2000" b="1" dirty="0"/>
              <a:t>Manutenção da horta </a:t>
            </a:r>
            <a:endParaRPr lang="pt-BR" sz="2000" b="1" dirty="0" smtClean="0"/>
          </a:p>
          <a:p>
            <a:r>
              <a:rPr lang="pt-BR" sz="2000" dirty="0" smtClean="0"/>
              <a:t>Ação: plantar novas hortaliças </a:t>
            </a:r>
            <a:r>
              <a:rPr lang="pt-BR" sz="2000" dirty="0"/>
              <a:t>para </a:t>
            </a:r>
            <a:r>
              <a:rPr lang="pt-BR" sz="2000" dirty="0" smtClean="0"/>
              <a:t>complementar a horta,  reorganizar o canteiro com novas divisórias e instalar placas de identificação . </a:t>
            </a:r>
            <a:endParaRPr lang="pt-BR" sz="2000" dirty="0"/>
          </a:p>
          <a:p>
            <a:endParaRPr lang="pt-BR" sz="2000" b="1" dirty="0"/>
          </a:p>
          <a:p>
            <a:endParaRPr lang="pt-BR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885" y="2996952"/>
            <a:ext cx="2755669" cy="36706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m 4" descr="IMG_71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3310" y="2996952"/>
            <a:ext cx="2755669" cy="36706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tângulo 5"/>
          <p:cNvSpPr/>
          <p:nvPr/>
        </p:nvSpPr>
        <p:spPr>
          <a:xfrm>
            <a:off x="299869" y="908720"/>
            <a:ext cx="2807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Equipe Verde–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4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pessoas</a:t>
            </a:r>
          </a:p>
        </p:txBody>
      </p:sp>
    </p:spTree>
    <p:extLst>
      <p:ext uri="{BB962C8B-B14F-4D97-AF65-F5344CB8AC3E}">
        <p14:creationId xmlns:p14="http://schemas.microsoft.com/office/powerpoint/2010/main" val="8493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132" y="116632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284579"/>
            <a:ext cx="8264525" cy="5008921"/>
          </a:xfrm>
        </p:spPr>
        <p:txBody>
          <a:bodyPr/>
          <a:lstStyle/>
          <a:p>
            <a:r>
              <a:rPr lang="pt-BR" sz="2000" b="1" dirty="0" smtClean="0"/>
              <a:t>Pintura externa (muro) e pintura do portão de entrada (a confirmar)</a:t>
            </a:r>
          </a:p>
          <a:p>
            <a:r>
              <a:rPr lang="pt-BR" sz="2000" dirty="0" smtClean="0"/>
              <a:t>Ação: pintar muros internos da instituição.</a:t>
            </a:r>
          </a:p>
          <a:p>
            <a:endParaRPr lang="pt-BR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2420888"/>
            <a:ext cx="3240358" cy="24302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m 4" descr="IMG_71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0951" y="3789040"/>
            <a:ext cx="3240357" cy="24302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aixaDeTexto 5"/>
          <p:cNvSpPr txBox="1"/>
          <p:nvPr/>
        </p:nvSpPr>
        <p:spPr>
          <a:xfrm>
            <a:off x="323528" y="908720"/>
            <a:ext cx="28197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Rosa– 10 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pessoas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73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983" y="188640"/>
            <a:ext cx="8263830" cy="693316"/>
          </a:xfrm>
        </p:spPr>
        <p:txBody>
          <a:bodyPr/>
          <a:lstStyle/>
          <a:p>
            <a:r>
              <a:rPr lang="pt-BR" dirty="0" smtClean="0">
                <a:latin typeface="+mj-lt"/>
              </a:rPr>
              <a:t>Atividades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323528" y="1369066"/>
            <a:ext cx="8264525" cy="5008921"/>
          </a:xfrm>
        </p:spPr>
        <p:txBody>
          <a:bodyPr/>
          <a:lstStyle/>
          <a:p>
            <a:r>
              <a:rPr lang="pt-BR" sz="2000" b="1" dirty="0" smtClean="0"/>
              <a:t>Sala de jogos e brinquedos</a:t>
            </a:r>
          </a:p>
          <a:p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/>
              <a:t>Ação: reorganizar espaço e encontrar lugar para novos brinquedos pedagógicos que serão comprados.</a:t>
            </a:r>
            <a:endParaRPr lang="pt-BR" sz="2000" dirty="0"/>
          </a:p>
        </p:txBody>
      </p:sp>
      <p:pic>
        <p:nvPicPr>
          <p:cNvPr id="4" name="Imagem 3" descr="IMG_71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2852936"/>
            <a:ext cx="2592288" cy="34563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m 4" descr="IMG_71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924944"/>
            <a:ext cx="3936437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aixaDeTexto 5"/>
          <p:cNvSpPr txBox="1"/>
          <p:nvPr/>
        </p:nvSpPr>
        <p:spPr>
          <a:xfrm>
            <a:off x="323528" y="970856"/>
            <a:ext cx="3460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+mj-lt"/>
              </a:rPr>
              <a:t>Equipe </a:t>
            </a:r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Lilás – 4 vagas. Parte 1 </a:t>
            </a:r>
            <a:endParaRPr lang="pt-BR" sz="20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42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4610</TotalTime>
  <Words>679</Words>
  <Application>Microsoft Office PowerPoint</Application>
  <PresentationFormat>Apresentação na tela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Apresentação do PowerPoint</vt:lpstr>
      <vt:lpstr>Apresentação do PowerPoint</vt:lpstr>
      <vt:lpstr>Programação </vt:lpstr>
      <vt:lpstr>Atividades</vt:lpstr>
      <vt:lpstr>Atividades</vt:lpstr>
      <vt:lpstr>Atividades</vt:lpstr>
      <vt:lpstr>Atividades</vt:lpstr>
      <vt:lpstr>Atividades</vt:lpstr>
      <vt:lpstr>Atividades</vt:lpstr>
      <vt:lpstr>Atividades</vt:lpstr>
      <vt:lpstr>Atividades</vt:lpstr>
      <vt:lpstr>Atividades</vt:lpstr>
      <vt:lpstr>Mapa das atividades</vt:lpstr>
      <vt:lpstr>Atividades prévias (não envolve voluntários)</vt:lpstr>
      <vt:lpstr>Itens a serem comprados</vt:lpstr>
      <vt:lpstr>Atividades extras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Kanashiro</dc:creator>
  <cp:lastModifiedBy>Tatiana Almeida</cp:lastModifiedBy>
  <cp:revision>262</cp:revision>
  <dcterms:created xsi:type="dcterms:W3CDTF">2014-06-05T20:45:53Z</dcterms:created>
  <dcterms:modified xsi:type="dcterms:W3CDTF">2015-11-06T11:33:59Z</dcterms:modified>
</cp:coreProperties>
</file>